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8" r:id="rId4"/>
    <p:sldId id="265" r:id="rId5"/>
    <p:sldId id="271" r:id="rId6"/>
    <p:sldId id="260" r:id="rId7"/>
    <p:sldId id="261" r:id="rId8"/>
    <p:sldId id="267" r:id="rId9"/>
    <p:sldId id="266" r:id="rId10"/>
    <p:sldId id="264" r:id="rId11"/>
    <p:sldId id="272" r:id="rId12"/>
    <p:sldId id="273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>
        <p:scale>
          <a:sx n="75" d="100"/>
          <a:sy n="75" d="100"/>
        </p:scale>
        <p:origin x="-2580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 MDS RCL220</a:t>
            </a:r>
            <a:br>
              <a:rPr lang="en-US" dirty="0" smtClean="0"/>
            </a:br>
            <a:r>
              <a:rPr lang="en-US" sz="2700" dirty="0" smtClean="0"/>
              <a:t>Tom Mayo</a:t>
            </a:r>
            <a:br>
              <a:rPr lang="en-US" sz="2700" dirty="0" smtClean="0"/>
            </a:br>
            <a:r>
              <a:rPr lang="en-US" sz="2700" dirty="0" smtClean="0"/>
              <a:t>2013-06-25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820533"/>
              </p:ext>
            </p:extLst>
          </p:nvPr>
        </p:nvGraphicFramePr>
        <p:xfrm>
          <a:off x="1066800" y="1828800"/>
          <a:ext cx="68389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6838095" imgH="4544059" progId="Paint.Picture">
                  <p:embed/>
                </p:oleObj>
              </mc:Choice>
              <mc:Fallback>
                <p:oleObj name="Bitmap Image" r:id="rId3" imgW="6838095" imgH="454405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6838950" cy="454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1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Infrastructure Mode - Communities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1905000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Infrastructure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Repeater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173506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Infrastructure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Repeater 2</a:t>
            </a:r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4953000" y="1884381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Infrastructure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Repeater 3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44245" y="2422968"/>
            <a:ext cx="8186569" cy="1691832"/>
          </a:xfrm>
          <a:custGeom>
            <a:avLst/>
            <a:gdLst>
              <a:gd name="connsiteX0" fmla="*/ 0 w 8186569"/>
              <a:gd name="connsiteY0" fmla="*/ 559398 h 1691832"/>
              <a:gd name="connsiteX1" fmla="*/ 2205317 w 8186569"/>
              <a:gd name="connsiteY1" fmla="*/ 591671 h 1691832"/>
              <a:gd name="connsiteX2" fmla="*/ 3743661 w 8186569"/>
              <a:gd name="connsiteY2" fmla="*/ 1688951 h 1691832"/>
              <a:gd name="connsiteX3" fmla="*/ 5637007 w 8186569"/>
              <a:gd name="connsiteY3" fmla="*/ 882127 h 1691832"/>
              <a:gd name="connsiteX4" fmla="*/ 8186569 w 8186569"/>
              <a:gd name="connsiteY4" fmla="*/ 0 h 169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6569" h="1691832">
                <a:moveTo>
                  <a:pt x="0" y="559398"/>
                </a:moveTo>
                <a:cubicBezTo>
                  <a:pt x="790686" y="481405"/>
                  <a:pt x="1581373" y="403412"/>
                  <a:pt x="2205317" y="591671"/>
                </a:cubicBezTo>
                <a:cubicBezTo>
                  <a:pt x="2829261" y="779930"/>
                  <a:pt x="3171713" y="1640542"/>
                  <a:pt x="3743661" y="1688951"/>
                </a:cubicBezTo>
                <a:cubicBezTo>
                  <a:pt x="4315609" y="1737360"/>
                  <a:pt x="4896522" y="1163619"/>
                  <a:pt x="5637007" y="882127"/>
                </a:cubicBezTo>
                <a:cubicBezTo>
                  <a:pt x="6377492" y="600635"/>
                  <a:pt x="7282030" y="300317"/>
                  <a:pt x="818656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1752600"/>
            <a:ext cx="7921214" cy="2590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816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Infrastructure/backhaul repeaters form a community.</a:t>
            </a:r>
          </a:p>
          <a:p>
            <a:r>
              <a:rPr lang="en-US" sz="2400" dirty="0" smtClean="0"/>
              <a:t>Messages are transmitted by the best repeater for each unit.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  <p:sp>
        <p:nvSpPr>
          <p:cNvPr id="2" name="Line Callout 2 1"/>
          <p:cNvSpPr/>
          <p:nvPr/>
        </p:nvSpPr>
        <p:spPr>
          <a:xfrm>
            <a:off x="5638800" y="1143000"/>
            <a:ext cx="2133600" cy="457200"/>
          </a:xfrm>
          <a:prstGeom prst="borderCallout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Configured Geo Zone for Repeater Community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9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UPRR Houston Area Yards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04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UPRR Houston Area Yards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29650" cy="492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 rot="20172890">
            <a:off x="2609176" y="4570300"/>
            <a:ext cx="3200400" cy="1143000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6200000">
            <a:off x="3782436" y="2357101"/>
            <a:ext cx="2819400" cy="896024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For Direct Mode:</a:t>
            </a:r>
          </a:p>
          <a:p>
            <a:r>
              <a:rPr lang="en-US" sz="2400" dirty="0" smtClean="0"/>
              <a:t>Consider a case where LCU to OCU or OCU to LCU messages succeed 80% of the time.</a:t>
            </a:r>
          </a:p>
          <a:p>
            <a:r>
              <a:rPr lang="en-US" sz="2400" dirty="0" smtClean="0"/>
              <a:t>With just one repeat of that message, the chance of success increases to 96% (1-(1-0.8)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If we start instead with 90% success, just one repeat increases success to 99% (1-(1-0.9)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/>
              <a:t>Infrastructure Mode:</a:t>
            </a:r>
          </a:p>
          <a:p>
            <a:r>
              <a:rPr lang="en-US" sz="2400" dirty="0"/>
              <a:t>Say direct success is 90% and repeater success is 99%.</a:t>
            </a:r>
          </a:p>
          <a:p>
            <a:r>
              <a:rPr lang="en-US" sz="2400" dirty="0"/>
              <a:t>The resultant success is (1-(1-0.9)*(1-0.99)) = 99.9</a:t>
            </a:r>
            <a:r>
              <a:rPr lang="en-US" sz="2400" dirty="0" smtClean="0"/>
              <a:t>%.</a:t>
            </a:r>
          </a:p>
          <a:p>
            <a:pPr marL="0" indent="0">
              <a:buNone/>
            </a:pPr>
            <a:r>
              <a:rPr lang="en-US" sz="2400" dirty="0"/>
              <a:t>The net effect of this is to extend range on the order of 50 to 100</a:t>
            </a:r>
            <a:r>
              <a:rPr lang="en-US" sz="2400" dirty="0" smtClean="0"/>
              <a:t>%.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Benefit of Repeated Transmissions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Patented MAC provides very robust communications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two chances to receive each </a:t>
            </a:r>
            <a:r>
              <a:rPr lang="en-US" dirty="0" smtClean="0"/>
              <a:t>message in Direct Mode, GE MDS RCL220 outperforms other schemes.</a:t>
            </a:r>
          </a:p>
          <a:p>
            <a:pPr lvl="1"/>
            <a:r>
              <a:rPr lang="en-US" dirty="0" smtClean="0"/>
              <a:t>With Island Infrastructure, this is enhanced even further by the repeater’s high vantage point.</a:t>
            </a:r>
            <a:endParaRPr lang="en-US" dirty="0"/>
          </a:p>
          <a:p>
            <a:pPr lvl="1"/>
            <a:r>
              <a:rPr lang="en-US" dirty="0" smtClean="0"/>
              <a:t>With unique Repeater Communities, there is even more enhancement to cover large yards.</a:t>
            </a:r>
          </a:p>
          <a:p>
            <a:r>
              <a:rPr lang="en-US" dirty="0" smtClean="0"/>
              <a:t>GE MDS has 10 years experience with RCL with UPRR and the major RCL integrators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Worked with Union Pacific to design and implement RCL communications system starting in 2002 (?)</a:t>
            </a:r>
          </a:p>
          <a:p>
            <a:r>
              <a:rPr lang="en-US" dirty="0" smtClean="0"/>
              <a:t>AAR S-5904 standard adopted in September 2005</a:t>
            </a:r>
          </a:p>
          <a:p>
            <a:r>
              <a:rPr lang="en-US" dirty="0" smtClean="0"/>
              <a:t>Worked with UPRR, GE Transportation and Cattron (and </a:t>
            </a:r>
            <a:r>
              <a:rPr lang="en-US" dirty="0" err="1" smtClean="0"/>
              <a:t>Canac</a:t>
            </a:r>
            <a:r>
              <a:rPr lang="en-US" dirty="0" smtClean="0"/>
              <a:t>/</a:t>
            </a:r>
            <a:r>
              <a:rPr lang="en-US" dirty="0" err="1" smtClean="0"/>
              <a:t>Beltpack</a:t>
            </a:r>
            <a:r>
              <a:rPr lang="en-US" dirty="0" smtClean="0"/>
              <a:t> personnel) </a:t>
            </a:r>
            <a:r>
              <a:rPr lang="en-US" dirty="0" smtClean="0"/>
              <a:t>to integrate, stabilize, and deploy in dozens of yards and yard </a:t>
            </a:r>
            <a:r>
              <a:rPr lang="en-US" dirty="0" smtClean="0"/>
              <a:t>clusters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5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 MDS RCL220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Direct/Infrastructure modes for robust radio communications</a:t>
            </a:r>
          </a:p>
          <a:p>
            <a:r>
              <a:rPr lang="en-US" sz="3100" dirty="0" smtClean="0"/>
              <a:t>Repeater Communities can cover giant yards (e.g. North Platt, deployed this year)</a:t>
            </a:r>
          </a:p>
          <a:p>
            <a:r>
              <a:rPr lang="en-US" sz="3100" dirty="0" smtClean="0"/>
              <a:t>Repeater/Locomotive components are identical for sparing</a:t>
            </a:r>
          </a:p>
          <a:p>
            <a:pPr lvl="1"/>
            <a:r>
              <a:rPr lang="en-US" sz="2600" dirty="0" smtClean="0"/>
              <a:t>Access Point (no radio)</a:t>
            </a:r>
          </a:p>
          <a:p>
            <a:pPr lvl="1"/>
            <a:r>
              <a:rPr lang="en-US" sz="2600" dirty="0" smtClean="0"/>
              <a:t>Packaged Radio Module (radio)</a:t>
            </a:r>
          </a:p>
          <a:p>
            <a:r>
              <a:rPr lang="en-US" sz="3100" dirty="0" smtClean="0"/>
              <a:t>Basic Serial </a:t>
            </a:r>
            <a:r>
              <a:rPr lang="en-US" sz="3100" dirty="0"/>
              <a:t>P</a:t>
            </a:r>
            <a:r>
              <a:rPr lang="en-US" sz="3100" dirty="0" smtClean="0"/>
              <a:t>rotocol (BSP) for unit-to-unit addressing</a:t>
            </a:r>
          </a:p>
          <a:p>
            <a:pPr lvl="1"/>
            <a:r>
              <a:rPr lang="en-US" sz="2600" dirty="0" smtClean="0"/>
              <a:t>OCU to LCU, LCU to OCUA, OCUB, or BOTH</a:t>
            </a:r>
          </a:p>
          <a:p>
            <a:r>
              <a:rPr lang="en-US" sz="3100" dirty="0" smtClean="0"/>
              <a:t>Scrambling protection against stale OCUs</a:t>
            </a:r>
          </a:p>
          <a:p>
            <a:pPr lvl="1"/>
            <a:r>
              <a:rPr lang="en-US" sz="2600" dirty="0" smtClean="0"/>
              <a:t>Keys established at IR link time to protect session</a:t>
            </a:r>
          </a:p>
          <a:p>
            <a:r>
              <a:rPr lang="en-US" sz="3100" dirty="0" smtClean="0"/>
              <a:t>CRC16 for end-to-end message integrity</a:t>
            </a:r>
          </a:p>
          <a:p>
            <a:r>
              <a:rPr lang="en-US" sz="3100" dirty="0" smtClean="0"/>
              <a:t>OCU radio firmware upgrade over the air</a:t>
            </a:r>
          </a:p>
          <a:p>
            <a:r>
              <a:rPr lang="en-US" sz="3100" dirty="0" smtClean="0"/>
              <a:t>Rich test modes and management capabilities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 MDS RCL220 Benefits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1295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OCU radios derive timing from the LCU radio to coordinate their messaging with each other.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GE MDS RCL220 system is completely application-aware so that the OCU/LCU link is maintained throughout all mode transitions.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LCU radio is the only unit that decides what infrastructure to be under, so there is no chance that the OCUs and LCU will be under different isolated repeaters.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3725" r="10670" b="4250"/>
          <a:stretch/>
        </p:blipFill>
        <p:spPr>
          <a:xfrm rot="5400000">
            <a:off x="2107459" y="-817485"/>
            <a:ext cx="4953001" cy="902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TDMA Scheme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924526" y="2741984"/>
            <a:ext cx="4403584" cy="35288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Direct Mode</a:t>
            </a:r>
            <a:endParaRPr lang="en-US" dirty="0"/>
          </a:p>
        </p:txBody>
      </p:sp>
      <p:cxnSp>
        <p:nvCxnSpPr>
          <p:cNvPr id="28" name="Straight Connector 216"/>
          <p:cNvCxnSpPr>
            <a:cxnSpLocks noChangeShapeType="1"/>
          </p:cNvCxnSpPr>
          <p:nvPr/>
        </p:nvCxnSpPr>
        <p:spPr bwMode="auto">
          <a:xfrm>
            <a:off x="4781018" y="3976500"/>
            <a:ext cx="0" cy="1762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73" descr="C:\Users\220023498\AppData\Local\Microsoft\Windows\Temporary Internet Files\Content.IE5\A6B89VWV\MC9003985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18" y="4040000"/>
            <a:ext cx="1511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64"/>
          <p:cNvSpPr>
            <a:spLocks noChangeShapeType="1"/>
          </p:cNvSpPr>
          <p:nvPr/>
        </p:nvSpPr>
        <p:spPr bwMode="auto">
          <a:xfrm flipH="1">
            <a:off x="2913015" y="4312301"/>
            <a:ext cx="1540125" cy="844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 flipH="1" flipV="1">
            <a:off x="2960639" y="3730437"/>
            <a:ext cx="1502878" cy="4715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>
            <a:off x="3027064" y="3337964"/>
            <a:ext cx="1619016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138"/>
          <p:cNvSpPr>
            <a:spLocks noChangeArrowheads="1"/>
          </p:cNvSpPr>
          <p:nvPr/>
        </p:nvSpPr>
        <p:spPr bwMode="auto">
          <a:xfrm>
            <a:off x="2353964" y="3790763"/>
            <a:ext cx="593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OCUA</a:t>
            </a:r>
            <a:endParaRPr lang="en-US" sz="1200"/>
          </a:p>
        </p:txBody>
      </p:sp>
      <p:sp>
        <p:nvSpPr>
          <p:cNvPr id="38" name="Rectangle 139"/>
          <p:cNvSpPr>
            <a:spLocks noChangeArrowheads="1"/>
          </p:cNvSpPr>
          <p:nvPr/>
        </p:nvSpPr>
        <p:spPr bwMode="auto">
          <a:xfrm>
            <a:off x="2769756" y="5785406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OCUB</a:t>
            </a:r>
            <a:endParaRPr lang="en-US" sz="1200"/>
          </a:p>
        </p:txBody>
      </p:sp>
      <p:sp>
        <p:nvSpPr>
          <p:cNvPr id="39" name="Rectangle 140"/>
          <p:cNvSpPr>
            <a:spLocks noChangeArrowheads="1"/>
          </p:cNvSpPr>
          <p:nvPr/>
        </p:nvSpPr>
        <p:spPr bwMode="auto">
          <a:xfrm>
            <a:off x="5227105" y="3901887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LCU</a:t>
            </a:r>
            <a:endParaRPr lang="en-US" sz="12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78" y="2872466"/>
            <a:ext cx="610734" cy="9309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5" y="5134531"/>
            <a:ext cx="610734" cy="930997"/>
          </a:xfrm>
          <a:prstGeom prst="rect">
            <a:avLst/>
          </a:prstGeom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05" y="4116200"/>
            <a:ext cx="95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89" y="3298638"/>
            <a:ext cx="75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19" y="5542519"/>
            <a:ext cx="750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64"/>
          <p:cNvSpPr>
            <a:spLocks noChangeShapeType="1"/>
          </p:cNvSpPr>
          <p:nvPr/>
        </p:nvSpPr>
        <p:spPr bwMode="auto">
          <a:xfrm flipH="1" flipV="1">
            <a:off x="2960639" y="3862053"/>
            <a:ext cx="1492501" cy="4502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64"/>
          <p:cNvSpPr>
            <a:spLocks noChangeShapeType="1"/>
          </p:cNvSpPr>
          <p:nvPr/>
        </p:nvSpPr>
        <p:spPr bwMode="auto">
          <a:xfrm flipH="1">
            <a:off x="2922540" y="4199085"/>
            <a:ext cx="1540125" cy="8441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 flipV="1">
            <a:off x="2960640" y="4830270"/>
            <a:ext cx="1289693" cy="6523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800" y="129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unit sends 2 copies of each message per second, giving 2 chances for reception.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15 Systems can coexist (proven extensively on UPRR property)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70146" y="5542519"/>
            <a:ext cx="1724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2 chances to hear each message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31947" y="2572707"/>
            <a:ext cx="247639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LCU and OCU  Messages</a:t>
            </a:r>
            <a:endParaRPr lang="en-US" dirty="0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>
            <a:off x="3041913" y="3462944"/>
            <a:ext cx="1619016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V="1">
            <a:off x="2974756" y="4947664"/>
            <a:ext cx="1289693" cy="6523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4461793" y="2657431"/>
            <a:ext cx="3733800" cy="3415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680501"/>
            <a:ext cx="3733800" cy="3415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16"/>
          <p:cNvCxnSpPr>
            <a:cxnSpLocks noChangeShapeType="1"/>
          </p:cNvCxnSpPr>
          <p:nvPr/>
        </p:nvCxnSpPr>
        <p:spPr bwMode="auto">
          <a:xfrm>
            <a:off x="2793970" y="4163569"/>
            <a:ext cx="0" cy="1762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48" y="2946030"/>
            <a:ext cx="596795" cy="795727"/>
          </a:xfrm>
          <a:prstGeom prst="rect">
            <a:avLst/>
          </a:prstGeom>
        </p:spPr>
      </p:pic>
      <p:pic>
        <p:nvPicPr>
          <p:cNvPr id="7" name="Picture 73" descr="C:\Users\220023498\AppData\Local\Microsoft\Windows\Temporary Internet Files\Content.IE5\A6B89VWV\MC9003985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70" y="4227069"/>
            <a:ext cx="1511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4"/>
          <p:cNvSpPr>
            <a:spLocks noChangeShapeType="1"/>
          </p:cNvSpPr>
          <p:nvPr/>
        </p:nvSpPr>
        <p:spPr bwMode="auto">
          <a:xfrm flipV="1">
            <a:off x="1492611" y="3663145"/>
            <a:ext cx="925360" cy="17073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>
            <a:off x="1517049" y="3424989"/>
            <a:ext cx="900921" cy="329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38"/>
          <p:cNvSpPr>
            <a:spLocks noChangeArrowheads="1"/>
          </p:cNvSpPr>
          <p:nvPr/>
        </p:nvSpPr>
        <p:spPr bwMode="auto">
          <a:xfrm>
            <a:off x="909037" y="3910765"/>
            <a:ext cx="593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OCUA</a:t>
            </a:r>
            <a:endParaRPr lang="en-US" sz="1200"/>
          </a:p>
        </p:txBody>
      </p:sp>
      <p:sp>
        <p:nvSpPr>
          <p:cNvPr id="18" name="Rectangle 139"/>
          <p:cNvSpPr>
            <a:spLocks noChangeArrowheads="1"/>
          </p:cNvSpPr>
          <p:nvPr/>
        </p:nvSpPr>
        <p:spPr bwMode="auto">
          <a:xfrm>
            <a:off x="1391011" y="5556229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OCUB</a:t>
            </a:r>
            <a:endParaRPr lang="en-US" sz="1200"/>
          </a:p>
        </p:txBody>
      </p:sp>
      <p:sp>
        <p:nvSpPr>
          <p:cNvPr id="19" name="Rectangle 140"/>
          <p:cNvSpPr>
            <a:spLocks noChangeArrowheads="1"/>
          </p:cNvSpPr>
          <p:nvPr/>
        </p:nvSpPr>
        <p:spPr bwMode="auto">
          <a:xfrm>
            <a:off x="3240057" y="4088956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LCU</a:t>
            </a:r>
            <a:endParaRPr lang="en-US" sz="1200"/>
          </a:p>
        </p:txBody>
      </p:sp>
      <p:sp>
        <p:nvSpPr>
          <p:cNvPr id="20" name="Rectangle 141"/>
          <p:cNvSpPr>
            <a:spLocks noChangeArrowheads="1"/>
          </p:cNvSpPr>
          <p:nvPr/>
        </p:nvSpPr>
        <p:spPr bwMode="auto">
          <a:xfrm>
            <a:off x="3110706" y="3104213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GE Inspira" pitchFamily="34" charset="0"/>
                <a:ea typeface="GE Inspira" pitchFamily="34" charset="0"/>
                <a:cs typeface="GE Inspira" pitchFamily="34" charset="0"/>
              </a:rPr>
              <a:t>Repeater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1" y="2992468"/>
            <a:ext cx="610734" cy="9309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0" y="4905354"/>
            <a:ext cx="610734" cy="93099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57" y="4303269"/>
            <a:ext cx="95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11" y="3374851"/>
            <a:ext cx="603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2" y="3418640"/>
            <a:ext cx="75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4" y="5313342"/>
            <a:ext cx="750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33400" y="114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unit sends 1 copy of each message.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Repeater sends superior copy of each message from high vantage point.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15 Systems can coexist (proven extensively on UPRR property)</a:t>
            </a:r>
            <a:endParaRPr lang="en-US" sz="2000" dirty="0"/>
          </a:p>
        </p:txBody>
      </p:sp>
      <p:sp>
        <p:nvSpPr>
          <p:cNvPr id="55" name="Line 64"/>
          <p:cNvSpPr>
            <a:spLocks noChangeShapeType="1"/>
          </p:cNvSpPr>
          <p:nvPr/>
        </p:nvSpPr>
        <p:spPr bwMode="auto">
          <a:xfrm flipH="1">
            <a:off x="2938688" y="3802021"/>
            <a:ext cx="54175" cy="2385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1517049" y="3424989"/>
            <a:ext cx="900922" cy="1122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V="1">
            <a:off x="1502762" y="4773168"/>
            <a:ext cx="915208" cy="5976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9" name="Straight Connector 216"/>
          <p:cNvCxnSpPr>
            <a:cxnSpLocks noChangeShapeType="1"/>
          </p:cNvCxnSpPr>
          <p:nvPr/>
        </p:nvCxnSpPr>
        <p:spPr bwMode="auto">
          <a:xfrm>
            <a:off x="6585959" y="4158011"/>
            <a:ext cx="0" cy="1762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56" y="2940472"/>
            <a:ext cx="596795" cy="795727"/>
          </a:xfrm>
          <a:prstGeom prst="rect">
            <a:avLst/>
          </a:prstGeom>
        </p:spPr>
      </p:pic>
      <p:pic>
        <p:nvPicPr>
          <p:cNvPr id="61" name="Picture 73" descr="C:\Users\220023498\AppData\Local\Microsoft\Windows\Temporary Internet Files\Content.IE5\A6B89VWV\MC9003985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9" y="4221511"/>
            <a:ext cx="1511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138"/>
          <p:cNvSpPr>
            <a:spLocks noChangeArrowheads="1"/>
          </p:cNvSpPr>
          <p:nvPr/>
        </p:nvSpPr>
        <p:spPr bwMode="auto">
          <a:xfrm>
            <a:off x="4701026" y="3905207"/>
            <a:ext cx="593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OCUA</a:t>
            </a:r>
            <a:endParaRPr lang="en-US" sz="1200"/>
          </a:p>
        </p:txBody>
      </p:sp>
      <p:sp>
        <p:nvSpPr>
          <p:cNvPr id="65" name="Rectangle 139"/>
          <p:cNvSpPr>
            <a:spLocks noChangeArrowheads="1"/>
          </p:cNvSpPr>
          <p:nvPr/>
        </p:nvSpPr>
        <p:spPr bwMode="auto">
          <a:xfrm>
            <a:off x="5183000" y="5550671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OCUB</a:t>
            </a:r>
            <a:endParaRPr lang="en-US" sz="1200"/>
          </a:p>
        </p:txBody>
      </p:sp>
      <p:sp>
        <p:nvSpPr>
          <p:cNvPr id="66" name="Rectangle 140"/>
          <p:cNvSpPr>
            <a:spLocks noChangeArrowheads="1"/>
          </p:cNvSpPr>
          <p:nvPr/>
        </p:nvSpPr>
        <p:spPr bwMode="auto">
          <a:xfrm>
            <a:off x="7109834" y="4138964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GE Inspira" pitchFamily="34" charset="0"/>
                <a:ea typeface="GE Inspira" pitchFamily="34" charset="0"/>
                <a:cs typeface="GE Inspira" pitchFamily="34" charset="0"/>
              </a:rPr>
              <a:t>LCU</a:t>
            </a:r>
            <a:endParaRPr lang="en-US" sz="1200"/>
          </a:p>
        </p:txBody>
      </p:sp>
      <p:sp>
        <p:nvSpPr>
          <p:cNvPr id="67" name="Rectangle 141"/>
          <p:cNvSpPr>
            <a:spLocks noChangeArrowheads="1"/>
          </p:cNvSpPr>
          <p:nvPr/>
        </p:nvSpPr>
        <p:spPr bwMode="auto">
          <a:xfrm>
            <a:off x="6934814" y="3098655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GE Inspira" pitchFamily="34" charset="0"/>
                <a:ea typeface="GE Inspira" pitchFamily="34" charset="0"/>
                <a:cs typeface="GE Inspira" pitchFamily="34" charset="0"/>
              </a:rPr>
              <a:t>Repeater</a:t>
            </a:r>
            <a:endParaRPr lang="en-US" sz="12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40" y="2986910"/>
            <a:ext cx="610734" cy="9309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39" y="4899796"/>
            <a:ext cx="610734" cy="930997"/>
          </a:xfrm>
          <a:prstGeom prst="rect">
            <a:avLst/>
          </a:prstGeom>
        </p:spPr>
      </p:pic>
      <p:pic>
        <p:nvPicPr>
          <p:cNvPr id="7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46" y="4297711"/>
            <a:ext cx="95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19" y="3369293"/>
            <a:ext cx="603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51" y="3413082"/>
            <a:ext cx="75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3" y="5307784"/>
            <a:ext cx="750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64"/>
          <p:cNvSpPr>
            <a:spLocks noChangeShapeType="1"/>
          </p:cNvSpPr>
          <p:nvPr/>
        </p:nvSpPr>
        <p:spPr bwMode="auto">
          <a:xfrm flipH="1" flipV="1">
            <a:off x="6477001" y="3741757"/>
            <a:ext cx="108958" cy="341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 flipH="1">
            <a:off x="2787636" y="3793871"/>
            <a:ext cx="54175" cy="2385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64"/>
          <p:cNvSpPr>
            <a:spLocks noChangeShapeType="1"/>
          </p:cNvSpPr>
          <p:nvPr/>
        </p:nvSpPr>
        <p:spPr bwMode="auto">
          <a:xfrm flipH="1" flipV="1">
            <a:off x="5354451" y="3628982"/>
            <a:ext cx="1231508" cy="4544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64"/>
          <p:cNvSpPr>
            <a:spLocks noChangeShapeType="1"/>
          </p:cNvSpPr>
          <p:nvPr/>
        </p:nvSpPr>
        <p:spPr bwMode="auto">
          <a:xfrm flipH="1">
            <a:off x="5182999" y="4083398"/>
            <a:ext cx="1402960" cy="1103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64"/>
          <p:cNvSpPr>
            <a:spLocks noChangeShapeType="1"/>
          </p:cNvSpPr>
          <p:nvPr/>
        </p:nvSpPr>
        <p:spPr bwMode="auto">
          <a:xfrm flipH="1" flipV="1">
            <a:off x="5354448" y="3486107"/>
            <a:ext cx="837809" cy="66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64"/>
          <p:cNvSpPr>
            <a:spLocks noChangeShapeType="1"/>
          </p:cNvSpPr>
          <p:nvPr/>
        </p:nvSpPr>
        <p:spPr bwMode="auto">
          <a:xfrm flipH="1">
            <a:off x="5182998" y="3547093"/>
            <a:ext cx="1009261" cy="14782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355081" y="5328552"/>
            <a:ext cx="166962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2 chances to hear each message</a:t>
            </a:r>
            <a:endParaRPr lang="en-US" i="1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Infrastructure Mode - Island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26208" y="2487627"/>
            <a:ext cx="198352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OCU Messages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273756" y="5313342"/>
            <a:ext cx="1724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/>
              <a:t>2 chances to hear each message</a:t>
            </a:r>
            <a:endParaRPr lang="en-US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5394289" y="2488154"/>
            <a:ext cx="198352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LCU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Infrastructure Mode - Islands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1905000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Island Repeater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173506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Island Repeater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1884381"/>
            <a:ext cx="3352800" cy="18288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Coverage Area for Island Repeater 3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44245" y="2422968"/>
            <a:ext cx="8186569" cy="1691832"/>
          </a:xfrm>
          <a:custGeom>
            <a:avLst/>
            <a:gdLst>
              <a:gd name="connsiteX0" fmla="*/ 0 w 8186569"/>
              <a:gd name="connsiteY0" fmla="*/ 559398 h 1691832"/>
              <a:gd name="connsiteX1" fmla="*/ 2205317 w 8186569"/>
              <a:gd name="connsiteY1" fmla="*/ 591671 h 1691832"/>
              <a:gd name="connsiteX2" fmla="*/ 3743661 w 8186569"/>
              <a:gd name="connsiteY2" fmla="*/ 1688951 h 1691832"/>
              <a:gd name="connsiteX3" fmla="*/ 5637007 w 8186569"/>
              <a:gd name="connsiteY3" fmla="*/ 882127 h 1691832"/>
              <a:gd name="connsiteX4" fmla="*/ 8186569 w 8186569"/>
              <a:gd name="connsiteY4" fmla="*/ 0 h 169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6569" h="1691832">
                <a:moveTo>
                  <a:pt x="0" y="559398"/>
                </a:moveTo>
                <a:cubicBezTo>
                  <a:pt x="790686" y="481405"/>
                  <a:pt x="1581373" y="403412"/>
                  <a:pt x="2205317" y="591671"/>
                </a:cubicBezTo>
                <a:cubicBezTo>
                  <a:pt x="2829261" y="779930"/>
                  <a:pt x="3171713" y="1640542"/>
                  <a:pt x="3743661" y="1688951"/>
                </a:cubicBezTo>
                <a:cubicBezTo>
                  <a:pt x="4315609" y="1737360"/>
                  <a:pt x="4896522" y="1163619"/>
                  <a:pt x="5637007" y="882127"/>
                </a:cubicBezTo>
                <a:cubicBezTo>
                  <a:pt x="6377492" y="600635"/>
                  <a:pt x="7282030" y="300317"/>
                  <a:pt x="818656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" y="2019300"/>
            <a:ext cx="3124200" cy="1600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33700" y="3287806"/>
            <a:ext cx="3124200" cy="1600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67300" y="1998681"/>
            <a:ext cx="3124200" cy="16002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816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Locomotive passes in and out of pre-defined coverage zones seamlessly.</a:t>
            </a:r>
          </a:p>
          <a:p>
            <a:r>
              <a:rPr lang="en-US" sz="2400" dirty="0" smtClean="0"/>
              <a:t>Hand-off is make-before-break.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 Patent </a:t>
            </a:r>
            <a:r>
              <a:rPr lang="en-US" sz="1600" dirty="0"/>
              <a:t>8,050,809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6937786" y="1229061"/>
            <a:ext cx="1749014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618"/>
              <a:gd name="adj6" fmla="val -405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Configured Geo Zone for Repeater 3</a:t>
            </a:r>
            <a:endParaRPr lang="en-US" sz="1400" dirty="0"/>
          </a:p>
        </p:txBody>
      </p:sp>
      <p:sp>
        <p:nvSpPr>
          <p:cNvPr id="14" name="Line Callout 2 13"/>
          <p:cNvSpPr/>
          <p:nvPr/>
        </p:nvSpPr>
        <p:spPr>
          <a:xfrm>
            <a:off x="6535374" y="4438874"/>
            <a:ext cx="1749014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265"/>
              <a:gd name="adj6" fmla="val -276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Configured Geo Zone for Repeater 2</a:t>
            </a:r>
            <a:endParaRPr lang="en-US" sz="1400" dirty="0"/>
          </a:p>
        </p:txBody>
      </p:sp>
      <p:sp>
        <p:nvSpPr>
          <p:cNvPr id="15" name="Line Callout 2 14"/>
          <p:cNvSpPr/>
          <p:nvPr/>
        </p:nvSpPr>
        <p:spPr>
          <a:xfrm>
            <a:off x="3318286" y="1427181"/>
            <a:ext cx="1749014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382"/>
              <a:gd name="adj6" fmla="val -374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Configured Geo Zone for Repeater 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16927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Island Repeaters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937351"/>
            <a:ext cx="8077200" cy="31106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Connector 216"/>
          <p:cNvCxnSpPr>
            <a:cxnSpLocks noChangeShapeType="1"/>
          </p:cNvCxnSpPr>
          <p:nvPr/>
        </p:nvCxnSpPr>
        <p:spPr bwMode="auto">
          <a:xfrm>
            <a:off x="6951850" y="4411227"/>
            <a:ext cx="0" cy="1762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48" y="3202880"/>
            <a:ext cx="596795" cy="795727"/>
          </a:xfrm>
          <a:prstGeom prst="rect">
            <a:avLst/>
          </a:prstGeom>
        </p:spPr>
      </p:pic>
      <p:pic>
        <p:nvPicPr>
          <p:cNvPr id="7" name="Picture 73" descr="C:\Users\220023498\AppData\Local\Microsoft\Windows\Temporary Internet Files\Content.IE5\A6B89VWV\MC9003985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50" y="4474727"/>
            <a:ext cx="1511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4"/>
          <p:cNvSpPr>
            <a:spLocks noChangeShapeType="1"/>
          </p:cNvSpPr>
          <p:nvPr/>
        </p:nvSpPr>
        <p:spPr bwMode="auto">
          <a:xfrm flipV="1">
            <a:off x="5115564" y="4550926"/>
            <a:ext cx="1666235" cy="561976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V="1">
            <a:off x="1892615" y="3809500"/>
            <a:ext cx="593395" cy="372556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38"/>
          <p:cNvSpPr>
            <a:spLocks noChangeArrowheads="1"/>
          </p:cNvSpPr>
          <p:nvPr/>
        </p:nvSpPr>
        <p:spPr bwMode="auto">
          <a:xfrm>
            <a:off x="1298891" y="4581109"/>
            <a:ext cx="593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OCUA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" name="Rectangle 140"/>
          <p:cNvSpPr>
            <a:spLocks noChangeArrowheads="1"/>
          </p:cNvSpPr>
          <p:nvPr/>
        </p:nvSpPr>
        <p:spPr bwMode="auto">
          <a:xfrm>
            <a:off x="7397937" y="4336614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LCU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" name="Rectangle 141"/>
          <p:cNvSpPr>
            <a:spLocks noChangeArrowheads="1"/>
          </p:cNvSpPr>
          <p:nvPr/>
        </p:nvSpPr>
        <p:spPr bwMode="auto">
          <a:xfrm>
            <a:off x="3100307" y="3244654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Repeater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05" y="3662812"/>
            <a:ext cx="610734" cy="93099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37" y="4550927"/>
            <a:ext cx="95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11" y="3631701"/>
            <a:ext cx="603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6" y="4088984"/>
            <a:ext cx="75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558150" y="6270835"/>
            <a:ext cx="19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US Patent </a:t>
            </a:r>
            <a:r>
              <a:rPr lang="en-US" sz="1600" dirty="0">
                <a:solidFill>
                  <a:prstClr val="black"/>
                </a:solidFill>
              </a:rPr>
              <a:t>8,050,809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" y="114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Each unit sends 1 copy of each message.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ANY Repeater can hear the message.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Repeaters share all received messages.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Message is retransmitted by the best repeater for the destination.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Destination can hear messages even when there is NO direct path.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15099" y="5593704"/>
            <a:ext cx="166962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2 chances to hear each message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Infrastructure Mode - Communities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900853" y="5864779"/>
            <a:ext cx="198352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OCU Messages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7" y="3202963"/>
            <a:ext cx="596795" cy="795727"/>
          </a:xfrm>
          <a:prstGeom prst="rect">
            <a:avLst/>
          </a:prstGeom>
        </p:spPr>
      </p:pic>
      <p:sp>
        <p:nvSpPr>
          <p:cNvPr id="49" name="Rectangle 141"/>
          <p:cNvSpPr>
            <a:spLocks noChangeArrowheads="1"/>
          </p:cNvSpPr>
          <p:nvPr/>
        </p:nvSpPr>
        <p:spPr bwMode="auto">
          <a:xfrm>
            <a:off x="7174055" y="3244654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Repeater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0" name="Picture 2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60" y="3631784"/>
            <a:ext cx="603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64"/>
          <p:cNvSpPr>
            <a:spLocks noChangeShapeType="1"/>
          </p:cNvSpPr>
          <p:nvPr/>
        </p:nvSpPr>
        <p:spPr bwMode="auto">
          <a:xfrm flipH="1">
            <a:off x="7010826" y="4031089"/>
            <a:ext cx="54175" cy="310087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64"/>
          <p:cNvSpPr>
            <a:spLocks noChangeShapeType="1"/>
          </p:cNvSpPr>
          <p:nvPr/>
        </p:nvSpPr>
        <p:spPr bwMode="auto">
          <a:xfrm flipH="1">
            <a:off x="6859774" y="4031089"/>
            <a:ext cx="92075" cy="301937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139"/>
          <p:cNvSpPr>
            <a:spLocks noChangeArrowheads="1"/>
          </p:cNvSpPr>
          <p:nvPr/>
        </p:nvSpPr>
        <p:spPr bwMode="auto">
          <a:xfrm>
            <a:off x="5041406" y="5387297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OCUB</a:t>
            </a:r>
            <a:endParaRPr lang="en-US" sz="1200">
              <a:solidFill>
                <a:prstClr val="black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45" y="4736422"/>
            <a:ext cx="610734" cy="930997"/>
          </a:xfrm>
          <a:prstGeom prst="rect">
            <a:avLst/>
          </a:prstGeom>
        </p:spPr>
      </p:pic>
      <p:pic>
        <p:nvPicPr>
          <p:cNvPr id="63" name="Picture 2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69" y="5144410"/>
            <a:ext cx="750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Line 64"/>
          <p:cNvSpPr>
            <a:spLocks noChangeShapeType="1"/>
          </p:cNvSpPr>
          <p:nvPr/>
        </p:nvSpPr>
        <p:spPr bwMode="auto">
          <a:xfrm flipH="1" flipV="1">
            <a:off x="4874447" y="4031088"/>
            <a:ext cx="241117" cy="1081813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51" y="3194201"/>
            <a:ext cx="596795" cy="795727"/>
          </a:xfrm>
          <a:prstGeom prst="rect">
            <a:avLst/>
          </a:prstGeom>
        </p:spPr>
      </p:pic>
      <p:sp>
        <p:nvSpPr>
          <p:cNvPr id="85" name="Rectangle 141"/>
          <p:cNvSpPr>
            <a:spLocks noChangeArrowheads="1"/>
          </p:cNvSpPr>
          <p:nvPr/>
        </p:nvSpPr>
        <p:spPr bwMode="auto">
          <a:xfrm>
            <a:off x="5129528" y="3244654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Repeater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9" name="Picture 2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14" y="3623022"/>
            <a:ext cx="603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3146543" y="3698327"/>
            <a:ext cx="1365771" cy="193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-Right Arrow 89"/>
          <p:cNvSpPr/>
          <p:nvPr/>
        </p:nvSpPr>
        <p:spPr>
          <a:xfrm>
            <a:off x="5193997" y="3676122"/>
            <a:ext cx="1365771" cy="193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141"/>
          <p:cNvSpPr>
            <a:spLocks noChangeArrowheads="1"/>
          </p:cNvSpPr>
          <p:nvPr/>
        </p:nvSpPr>
        <p:spPr bwMode="auto">
          <a:xfrm>
            <a:off x="3357146" y="3856945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Backhaul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2" name="Rectangle 141"/>
          <p:cNvSpPr>
            <a:spLocks noChangeArrowheads="1"/>
          </p:cNvSpPr>
          <p:nvPr/>
        </p:nvSpPr>
        <p:spPr bwMode="auto">
          <a:xfrm>
            <a:off x="5404600" y="3809584"/>
            <a:ext cx="944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GE Inspira" pitchFamily="34" charset="0"/>
                <a:ea typeface="GE Inspira" pitchFamily="34" charset="0"/>
                <a:cs typeface="GE Inspira" pitchFamily="34" charset="0"/>
              </a:rPr>
              <a:t>Backhaul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3" name="Line 64"/>
          <p:cNvSpPr>
            <a:spLocks noChangeShapeType="1"/>
          </p:cNvSpPr>
          <p:nvPr/>
        </p:nvSpPr>
        <p:spPr bwMode="auto">
          <a:xfrm>
            <a:off x="1892616" y="4182055"/>
            <a:ext cx="4889183" cy="229171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721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GE MDS RCL220 Tom Mayo 2013-06-25</vt:lpstr>
      <vt:lpstr>History</vt:lpstr>
      <vt:lpstr>GE MDS RCL220 Benefits</vt:lpstr>
      <vt:lpstr>GE MDS RCL220 Benefits</vt:lpstr>
      <vt:lpstr>TDMA Scheme</vt:lpstr>
      <vt:lpstr>Direct Mode</vt:lpstr>
      <vt:lpstr>Infrastructure Mode - Island</vt:lpstr>
      <vt:lpstr>Infrastructure Mode - Islands</vt:lpstr>
      <vt:lpstr>Infrastructure Mode - Communities</vt:lpstr>
      <vt:lpstr>Infrastructure Mode - Communities</vt:lpstr>
      <vt:lpstr>Example – UPRR Houston Area Yards</vt:lpstr>
      <vt:lpstr>Example – UPRR Houston Area Yards</vt:lpstr>
      <vt:lpstr>Benefit of Repeated Transmissions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Vancouver RCL</dc:title>
  <dc:creator>Thomas Mayo</dc:creator>
  <cp:lastModifiedBy>Thomas Mayo</cp:lastModifiedBy>
  <cp:revision>28</cp:revision>
  <dcterms:created xsi:type="dcterms:W3CDTF">2006-08-16T00:00:00Z</dcterms:created>
  <dcterms:modified xsi:type="dcterms:W3CDTF">2013-06-26T14:44:49Z</dcterms:modified>
</cp:coreProperties>
</file>